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15093caa8295abd/Desktop/Healthcare%20Data%20Work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15093caa8295abd/Desktop/Healthcare%20Data%20Work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[Healthcare Data Works.xlsx]Project!PivotTable1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/>
              <a:t>Count of Doctors by Medical Conditions</a:t>
            </a:r>
          </a:p>
        </c:rich>
      </c:tx>
      <c:layout>
        <c:manualLayout>
          <c:xMode val="edge"/>
          <c:yMode val="edge"/>
          <c:x val="0.20624999999999999"/>
          <c:y val="1.38775822410656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Project!$H$5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100000">
                    <a:schemeClr val="accent1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0AB-4114-A632-7C2F20F1CFE4}"/>
              </c:ext>
            </c:extLst>
          </c:dPt>
          <c:dPt>
            <c:idx val="1"/>
            <c:bubble3D val="0"/>
            <c:spPr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2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0AB-4114-A632-7C2F20F1CFE4}"/>
              </c:ext>
            </c:extLst>
          </c:dPt>
          <c:dPt>
            <c:idx val="2"/>
            <c:bubble3D val="0"/>
            <c:spPr>
              <a:gradFill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0AB-4114-A632-7C2F20F1CFE4}"/>
              </c:ext>
            </c:extLst>
          </c:dPt>
          <c:dPt>
            <c:idx val="3"/>
            <c:bubble3D val="0"/>
            <c:spPr>
              <a:gradFill>
                <a:gsLst>
                  <a:gs pos="10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0AB-4114-A632-7C2F20F1CFE4}"/>
              </c:ext>
            </c:extLst>
          </c:dPt>
          <c:dPt>
            <c:idx val="4"/>
            <c:bubble3D val="0"/>
            <c:spPr>
              <a:gradFill>
                <a:gsLst>
                  <a:gs pos="100000">
                    <a:schemeClr val="accent5">
                      <a:lumMod val="60000"/>
                      <a:lumOff val="40000"/>
                    </a:schemeClr>
                  </a:gs>
                  <a:gs pos="0">
                    <a:schemeClr val="accent5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0AB-4114-A632-7C2F20F1CFE4}"/>
              </c:ext>
            </c:extLst>
          </c:dPt>
          <c:dPt>
            <c:idx val="5"/>
            <c:bubble3D val="0"/>
            <c:spPr>
              <a:gradFill>
                <a:gsLst>
                  <a:gs pos="100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6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0AB-4114-A632-7C2F20F1CFE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Project!$G$6:$G$12</c:f>
              <c:strCache>
                <c:ptCount val="6"/>
                <c:pt idx="0">
                  <c:v>Arthritis</c:v>
                </c:pt>
                <c:pt idx="1">
                  <c:v>Asthma</c:v>
                </c:pt>
                <c:pt idx="2">
                  <c:v>Cancer</c:v>
                </c:pt>
                <c:pt idx="3">
                  <c:v>Diabetes</c:v>
                </c:pt>
                <c:pt idx="4">
                  <c:v>Hypertension</c:v>
                </c:pt>
                <c:pt idx="5">
                  <c:v>Obesity</c:v>
                </c:pt>
              </c:strCache>
            </c:strRef>
          </c:cat>
          <c:val>
            <c:numRef>
              <c:f>Project!$H$6:$H$12</c:f>
              <c:numCache>
                <c:formatCode>General</c:formatCode>
                <c:ptCount val="6"/>
                <c:pt idx="0">
                  <c:v>9217</c:v>
                </c:pt>
                <c:pt idx="1">
                  <c:v>9259</c:v>
                </c:pt>
                <c:pt idx="2">
                  <c:v>9217</c:v>
                </c:pt>
                <c:pt idx="3">
                  <c:v>9304</c:v>
                </c:pt>
                <c:pt idx="4">
                  <c:v>9243</c:v>
                </c:pt>
                <c:pt idx="5">
                  <c:v>9260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70AB-4114-A632-7C2F20F1CFE4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alpha val="50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pattFill prst="dkDnDiag">
      <a:fgClr>
        <a:schemeClr val="lt1"/>
      </a:fgClr>
      <a:bgClr>
        <a:schemeClr val="dk1">
          <a:lumMod val="10000"/>
          <a:lumOff val="90000"/>
        </a:schemeClr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[Healthcare Data Works.xlsx]Project!PivotTable2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GB" b="1"/>
              <a:t>Count of patients by blood type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3.8219424460431653E-2"/>
          <c:y val="0.15264559484553586"/>
          <c:w val="0.83626561349345718"/>
          <c:h val="0.6919447406029535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Project!$H$16</c:f>
              <c:strCache>
                <c:ptCount val="1"/>
                <c:pt idx="0">
                  <c:v>Total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Project!$G$17:$G$25</c:f>
              <c:strCache>
                <c:ptCount val="8"/>
                <c:pt idx="0">
                  <c:v>A-</c:v>
                </c:pt>
                <c:pt idx="1">
                  <c:v>A+</c:v>
                </c:pt>
                <c:pt idx="2">
                  <c:v>AB-</c:v>
                </c:pt>
                <c:pt idx="3">
                  <c:v>AB+</c:v>
                </c:pt>
                <c:pt idx="4">
                  <c:v>B-</c:v>
                </c:pt>
                <c:pt idx="5">
                  <c:v>B+</c:v>
                </c:pt>
                <c:pt idx="6">
                  <c:v>O-</c:v>
                </c:pt>
                <c:pt idx="7">
                  <c:v>O+</c:v>
                </c:pt>
              </c:strCache>
            </c:strRef>
          </c:cat>
          <c:val>
            <c:numRef>
              <c:f>Project!$H$17:$H$25</c:f>
              <c:numCache>
                <c:formatCode>General</c:formatCode>
                <c:ptCount val="8"/>
                <c:pt idx="0">
                  <c:v>6969</c:v>
                </c:pt>
                <c:pt idx="1">
                  <c:v>6956</c:v>
                </c:pt>
                <c:pt idx="2">
                  <c:v>6945</c:v>
                </c:pt>
                <c:pt idx="3">
                  <c:v>6947</c:v>
                </c:pt>
                <c:pt idx="4">
                  <c:v>6944</c:v>
                </c:pt>
                <c:pt idx="5">
                  <c:v>6945</c:v>
                </c:pt>
                <c:pt idx="6">
                  <c:v>6877</c:v>
                </c:pt>
                <c:pt idx="7">
                  <c:v>6917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07-4493-8564-8D600746BA5D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1764884415"/>
        <c:axId val="1984975423"/>
      </c:barChart>
      <c:catAx>
        <c:axId val="17648844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4975423"/>
        <c:crosses val="autoZero"/>
        <c:auto val="1"/>
        <c:lblAlgn val="ctr"/>
        <c:lblOffset val="100"/>
        <c:noMultiLvlLbl val="0"/>
      </c:catAx>
      <c:valAx>
        <c:axId val="198497542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48844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/>
        </a:fgClr>
        <a:bgClr>
          <a:schemeClr val="dk1">
            <a:lumMod val="10000"/>
            <a:lumOff val="90000"/>
          </a:schemeClr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508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50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3D2B5-749E-6298-0467-2BED0E059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4709F8-C4F1-CB02-B8F4-21C2620DDA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D5AF2-C1F6-F3CE-A9C9-9A36EAC8E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ABFCD-2E62-B0DA-49A5-9A73EB2F4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B7848-8439-F719-179D-AA7F4BD54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425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DF022-1DE7-74F5-B2A9-1D81C90D2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D233F0-5F82-4961-1022-C80067FD9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5386D-04BD-B233-AD53-E1A66ED56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EE32E-6923-92D9-7E01-DE7223B84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1DA2C-24B7-D3F7-0233-BCDD137D5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541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2673B2-4487-1F99-F294-1DB61357AA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C7CF40-5F45-8D32-F688-C4C986A49A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BE971-A662-CAE9-A056-E7D0CA32D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97589-C134-8124-63CC-C377794E6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282D5-D0D4-2465-A4DA-90D8EA89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9440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42416-A187-9931-AB6E-9EFBBFD11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87179-E5C7-8821-96D9-D64542546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87043-A7D1-DAED-DC54-9A331E314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D3894-34FB-D6EB-6DC2-235D06AAB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19088-94EA-17B1-82FD-5F90A25A4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111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65C72-58B3-92CF-F59E-FF64BDC3A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0C316-C4C3-8A7E-E2B8-1EEFD9A9E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D2EED-3EB0-A13E-44F9-35FD735F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57DFAC-C98F-12FE-AD67-6B7E71898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BEDE4-67DB-4BE6-085C-9BE0CC75A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6007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7245-63D0-65B8-74E4-6ACB3589A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83439-0BD1-814B-0E4F-1C6535BF63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1B46A-E422-69E4-5182-C0F1CF481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DBC082-FECA-449F-D7B5-7C4248963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EBDF2B-5054-CE06-0793-4FB593452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B69B5F-80E7-59DC-BC5D-E3F35DBB8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8277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7A32D-8A3E-18E6-6546-A9406D14D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660F1-89BC-89F3-E887-A0CD6BADF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EA22F-4CAC-EA63-BC65-4735FA9E1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F27EBA-921E-E7CC-C9DF-011FCF95BF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CCB7B6-1E96-7466-F205-7D488F8281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D748B5-92E7-0EF4-4617-E33BE0F87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673D05-80F8-001D-D3E7-FF06375B4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440D92-04A2-F8F9-8E4B-103001843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9112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E1AB5-CBF2-62FD-5B53-0006412B7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F71E57-36A3-51B8-6F06-B051BE075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A47D45-8456-FE27-D2B4-5114644AB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0B14A2-CA3B-C599-DA97-F3E0323BB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140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FA3F36-508F-FD9A-D1B7-A89327A8C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E444C3-1AC8-8B43-FCCF-61D0435F2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41A99-26DC-5291-7190-FDEE7C221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1473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21674-073A-20FB-5133-DC7F06064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6CFE4-B8B9-B1EE-E65C-56630BB5B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6CE00D-39E2-9EFE-3277-BABA41689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31469-4B22-6E9A-5DB2-3DC869F63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7C8E63-3A7F-F90F-F333-022DE8B4E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87E5C-290A-AD6D-9797-64C3C8C44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994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AFBB2-D570-4547-7A84-350B05AD3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EE988A-044B-67D5-E7A1-1E0CD54B62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FE85D4-DF64-0A60-C160-11D3E88146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BA6658-3EEE-2B07-F1B5-352A9ADFF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B15AD-645B-6979-2BCD-CF4C9805F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CCFB2-0100-95C4-8AE1-59EDBC42C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0505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0C1CA4-7004-6C14-FCA4-2005131C9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11F51E-30F5-8742-9EC1-F80CB547B1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E1CA5-5BB3-1341-4E1B-07ADC29A15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146F68-7B99-4D0B-B990-703F276DA523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0A666-AABA-04CD-B867-9610836B2C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186D7-4728-00B1-FCF5-7282AB5739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54F5AB-AF9C-4587-9D02-B15FF86B5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306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95BC-62BD-ABCD-6FAC-E0713894C4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Healthcare 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8BA5B5-CE90-0E1F-7D23-C2C41E1701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Identifying trends in the treatment of particular medical conditions</a:t>
            </a:r>
          </a:p>
        </p:txBody>
      </p:sp>
    </p:spTree>
    <p:extLst>
      <p:ext uri="{BB962C8B-B14F-4D97-AF65-F5344CB8AC3E}">
        <p14:creationId xmlns:p14="http://schemas.microsoft.com/office/powerpoint/2010/main" val="388555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C09F9B6-EDAD-1205-A174-1DD934B6B6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0443416"/>
              </p:ext>
            </p:extLst>
          </p:nvPr>
        </p:nvGraphicFramePr>
        <p:xfrm>
          <a:off x="5496560" y="405628"/>
          <a:ext cx="5648960" cy="28963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0FEC7F4-EA0F-B8B9-CF64-C1E8C706DBCE}"/>
              </a:ext>
            </a:extLst>
          </p:cNvPr>
          <p:cNvSpPr txBox="1"/>
          <p:nvPr/>
        </p:nvSpPr>
        <p:spPr>
          <a:xfrm>
            <a:off x="530942" y="1986116"/>
            <a:ext cx="39722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conditions documented, Asthma, Cancer, Diabetes, Hypertension, Obesity and Arthritis all get relatively same percentage of Doctors who have treated it.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Analysis show that the highest number of patients are of blood group A- and O- the least.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8489D12F-CFA2-6C11-E22D-3F68B506D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1585"/>
            <a:ext cx="5283200" cy="894079"/>
          </a:xfrm>
        </p:spPr>
        <p:txBody>
          <a:bodyPr/>
          <a:lstStyle/>
          <a:p>
            <a:pPr algn="ctr"/>
            <a:r>
              <a:rPr lang="en-GB" dirty="0"/>
              <a:t>Insights from Data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43AF3C5C-726E-7B0E-46EE-E27341FCAE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2723688"/>
              </p:ext>
            </p:extLst>
          </p:nvPr>
        </p:nvGraphicFramePr>
        <p:xfrm>
          <a:off x="5496560" y="3429000"/>
          <a:ext cx="5648960" cy="30233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59722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93C2F-589D-CF44-8753-F81DDC2F0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60" y="365125"/>
            <a:ext cx="5831840" cy="1158757"/>
          </a:xfrm>
        </p:spPr>
        <p:txBody>
          <a:bodyPr>
            <a:normAutofit/>
          </a:bodyPr>
          <a:lstStyle/>
          <a:p>
            <a:r>
              <a:rPr lang="en-GB" sz="2800" b="1" dirty="0"/>
              <a:t>Patients count by Quarter and years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FBEDF2B-8AC4-F8DE-D57C-25A16AE92A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9058393"/>
              </p:ext>
            </p:extLst>
          </p:nvPr>
        </p:nvGraphicFramePr>
        <p:xfrm>
          <a:off x="5389881" y="1690688"/>
          <a:ext cx="6014719" cy="36819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2469965" imgH="1479425" progId="Excel.Sheet.12">
                  <p:embed/>
                </p:oleObj>
              </mc:Choice>
              <mc:Fallback>
                <p:oleObj name="Worksheet" r:id="rId2" imgW="2469965" imgH="14794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89881" y="1690688"/>
                        <a:ext cx="6014719" cy="36819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0AD3D65-2394-E12F-C97D-6893766F9C29}"/>
              </a:ext>
            </a:extLst>
          </p:cNvPr>
          <p:cNvSpPr txBox="1"/>
          <p:nvPr/>
        </p:nvSpPr>
        <p:spPr>
          <a:xfrm>
            <a:off x="711200" y="2042160"/>
            <a:ext cx="3911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Alasassy Caps" panose="020F0502020204030204" pitchFamily="2" charset="0"/>
              </a:rPr>
              <a:t>The 3</a:t>
            </a:r>
            <a:r>
              <a:rPr lang="en-GB" sz="2000" baseline="30000" dirty="0">
                <a:latin typeface="Alasassy Caps" panose="020F0502020204030204" pitchFamily="2" charset="0"/>
              </a:rPr>
              <a:t>rd</a:t>
            </a:r>
            <a:r>
              <a:rPr lang="en-GB" sz="2000" dirty="0">
                <a:latin typeface="Alasassy Caps" panose="020F0502020204030204" pitchFamily="2" charset="0"/>
              </a:rPr>
              <a:t> quarter of 2020 boosts the highest number of patients which puts highest number of patients in 2020 as well. </a:t>
            </a:r>
          </a:p>
          <a:p>
            <a:r>
              <a:rPr lang="en-GB" sz="2000" dirty="0">
                <a:latin typeface="Alasassy Caps" panose="020F0502020204030204" pitchFamily="2" charset="0"/>
              </a:rPr>
              <a:t>This could be as a result of the pandemic or just situation.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6EA9B-32C3-9765-4983-882D9CF50D72}"/>
              </a:ext>
            </a:extLst>
          </p:cNvPr>
          <p:cNvSpPr txBox="1"/>
          <p:nvPr/>
        </p:nvSpPr>
        <p:spPr>
          <a:xfrm>
            <a:off x="6786880" y="5539462"/>
            <a:ext cx="4765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/>
              <a:t>**Double click to view drop down**</a:t>
            </a:r>
          </a:p>
        </p:txBody>
      </p:sp>
    </p:spTree>
    <p:extLst>
      <p:ext uri="{BB962C8B-B14F-4D97-AF65-F5344CB8AC3E}">
        <p14:creationId xmlns:p14="http://schemas.microsoft.com/office/powerpoint/2010/main" val="629650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120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Alasassy Caps</vt:lpstr>
      <vt:lpstr>Aptos</vt:lpstr>
      <vt:lpstr>Aptos Display</vt:lpstr>
      <vt:lpstr>Arial</vt:lpstr>
      <vt:lpstr>Office Theme</vt:lpstr>
      <vt:lpstr>Microsoft Excel Worksheet</vt:lpstr>
      <vt:lpstr>Healthcare Analysis </vt:lpstr>
      <vt:lpstr>Insights from Data</vt:lpstr>
      <vt:lpstr>Patients count by Quarter and years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Eustace Nnaka</dc:creator>
  <cp:lastModifiedBy>Eustace Nnaka</cp:lastModifiedBy>
  <cp:revision>1</cp:revision>
  <dcterms:created xsi:type="dcterms:W3CDTF">2024-06-13T14:18:48Z</dcterms:created>
  <dcterms:modified xsi:type="dcterms:W3CDTF">2024-06-13T15:03:35Z</dcterms:modified>
</cp:coreProperties>
</file>

<file path=docProps/thumbnail.jpeg>
</file>